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4"/>
  </p:notesMasterIdLst>
  <p:handoutMasterIdLst>
    <p:handoutMasterId r:id="rId35"/>
  </p:handoutMasterIdLst>
  <p:sldIdLst>
    <p:sldId id="395" r:id="rId2"/>
    <p:sldId id="458" r:id="rId3"/>
    <p:sldId id="460" r:id="rId4"/>
    <p:sldId id="459" r:id="rId5"/>
    <p:sldId id="463" r:id="rId6"/>
    <p:sldId id="462" r:id="rId7"/>
    <p:sldId id="464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66" r:id="rId23"/>
    <p:sldId id="453" r:id="rId24"/>
    <p:sldId id="452" r:id="rId25"/>
    <p:sldId id="454" r:id="rId26"/>
    <p:sldId id="467" r:id="rId27"/>
    <p:sldId id="468" r:id="rId28"/>
    <p:sldId id="469" r:id="rId29"/>
    <p:sldId id="470" r:id="rId30"/>
    <p:sldId id="472" r:id="rId31"/>
    <p:sldId id="471" r:id="rId32"/>
    <p:sldId id="316" r:id="rId3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3633"/>
    <a:srgbClr val="F3F3F3"/>
    <a:srgbClr val="FFFF57"/>
    <a:srgbClr val="996633"/>
    <a:srgbClr val="8A6900"/>
    <a:srgbClr val="B88C00"/>
    <a:srgbClr val="66FFFF"/>
    <a:srgbClr val="00FFCC"/>
    <a:srgbClr val="00FF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6" autoAdjust="0"/>
    <p:restoredTop sz="74410" autoAdjust="0"/>
  </p:normalViewPr>
  <p:slideViewPr>
    <p:cSldViewPr>
      <p:cViewPr varScale="1">
        <p:scale>
          <a:sx n="82" d="100"/>
          <a:sy n="82" d="100"/>
        </p:scale>
        <p:origin x="-2370" y="-90"/>
      </p:cViewPr>
      <p:guideLst>
        <p:guide orient="horz" pos="2160"/>
        <p:guide pos="2886"/>
      </p:guideLst>
    </p:cSldViewPr>
  </p:slideViewPr>
  <p:outlineViewPr>
    <p:cViewPr>
      <p:scale>
        <a:sx n="33" d="100"/>
        <a:sy n="33" d="100"/>
      </p:scale>
      <p:origin x="30" y="7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88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340B2-AD01-4C48-B7EA-EFDFF8481CD1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CE557-F3C3-4DB6-9D57-D1BFF4015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99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58358-9636-468E-925C-49D3A347EE56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59534-942D-4118-B461-41BE8032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0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9534-942D-4118-B461-41BE8032629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355EC-0634-4F2C-903A-49B44B01FF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0AEE5-AAB3-4C8A-B134-8FB55A109C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C42B8-4CBD-4A45-AF02-FCBECE863B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7285B-5DA5-4078-B761-99E28FCA08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6CC4F-2F36-4472-AC9E-2633A0B6C9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4961-5447-4A7F-8890-D20F482959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359E6-3FC8-4BE2-8FD6-5159A72E8F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5A7BF-8B2C-46B7-81C1-37C3E2C12E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A6D8C-A1D1-48B5-91AD-67AFAD02E9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55F8C-E4E9-4CAA-AE3B-CEA9FA3781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F9587-E9AB-4B21-A826-CA755BC7AD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18000" t="-9000" r="-13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1AAC71-9BC8-4DC0-BE42-36A0CF74F8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55265"/>
            <a:ext cx="1499422" cy="12320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1560" y="1268760"/>
            <a:ext cx="80648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</a:rPr>
              <a:t>შპს ბიზნესისა და ტექნოლოგიების აკადემია</a:t>
            </a:r>
            <a:endParaRPr 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9104" y="5373216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a-GE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ფასილიტატორი:  ალინა კუპრავა</a:t>
            </a:r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611560" y="3068960"/>
            <a:ext cx="7939114" cy="1089205"/>
          </a:xfrm>
          <a:prstGeom prst="flowChartTermina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ერთწლიანი სამოქმედო გეგმის </a:t>
            </a:r>
            <a:r>
              <a:rPr lang="ka-GE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ანგარიში</a:t>
            </a:r>
          </a:p>
          <a:p>
            <a:pPr algn="ctr"/>
            <a:r>
              <a:rPr lang="ka-GE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1.04.2020-31.03.2021 </a:t>
            </a:r>
            <a:r>
              <a:rPr lang="ka-GE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წწ</a:t>
            </a:r>
            <a:endParaRPr lang="ka-GE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98"/>
            <a:ext cx="1964693" cy="14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1456018"/>
            <a:ext cx="45542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 smtClean="0"/>
              <a:t>3. </a:t>
            </a:r>
            <a:r>
              <a:rPr lang="ka-GE" sz="1600" b="1" dirty="0"/>
              <a:t>მე-4 დონის</a:t>
            </a:r>
          </a:p>
          <a:p>
            <a:pPr algn="ctr"/>
            <a:r>
              <a:rPr lang="ka-GE" sz="1600" b="1" dirty="0"/>
              <a:t>პროფესიულ</a:t>
            </a:r>
          </a:p>
          <a:p>
            <a:pPr algn="ctr"/>
            <a:r>
              <a:rPr lang="ka-GE" sz="1600" b="1" dirty="0"/>
              <a:t>საგანმანათლებლო</a:t>
            </a:r>
          </a:p>
          <a:p>
            <a:pPr algn="ctr"/>
            <a:r>
              <a:rPr lang="ka-GE" sz="1600" b="1" dirty="0"/>
              <a:t>პროგრამებში ზოგადი განათლების კომპონენტის ინტეგრირება</a:t>
            </a:r>
          </a:p>
          <a:p>
            <a:pPr algn="ctr"/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691680" y="476672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სტრატეგიული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მიზანი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1</a:t>
            </a:r>
            <a:endParaRPr lang="ka-GE" sz="1600" b="1" dirty="0" smtClean="0">
              <a:solidFill>
                <a:srgbClr val="000000"/>
              </a:solidFill>
              <a:latin typeface="Sylfaen" panose="010A0502050306030303" pitchFamily="18" charset="0"/>
              <a:ea typeface="FreeSans"/>
              <a:cs typeface="FreeSans"/>
            </a:endParaRPr>
          </a:p>
          <a:p>
            <a:pPr algn="ctr"/>
            <a:r>
              <a:rPr lang="ka-GE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პროფესიული 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საგანმანათლებლო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პროგრამების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განვითარება</a:t>
            </a:r>
            <a:endParaRPr lang="en-US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2762926" y="3220631"/>
            <a:ext cx="3816424" cy="21638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 წლის  30 ივლისის პროფესიული საგანმანათლებლო დაწესებულებების ავტორიზაციის საბჭოს გადაწყვეტილებით  დამატებულ იქნა შემდეგი ინტეგრირებული  პროგრამები: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1560" y="5499607"/>
            <a:ext cx="2831085" cy="11208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საოფისე საქმე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533167" y="5573686"/>
            <a:ext cx="2830194" cy="11208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ვებტექნოლოგიები</a:t>
            </a:r>
          </a:p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810" y="5652020"/>
            <a:ext cx="2170364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9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1080672"/>
            <a:ext cx="45542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/>
              <a:t>4. </a:t>
            </a:r>
            <a:r>
              <a:rPr lang="ka-GE" sz="1600" b="1" dirty="0" smtClean="0"/>
              <a:t>მომზადება-გადამზადების</a:t>
            </a:r>
            <a:endParaRPr lang="ka-GE" sz="1600" b="1" dirty="0"/>
          </a:p>
          <a:p>
            <a:pPr algn="ctr"/>
            <a:r>
              <a:rPr lang="ka-GE" sz="1600" b="1" dirty="0" smtClean="0"/>
              <a:t>პროგრამების დანერგვა</a:t>
            </a:r>
            <a:endParaRPr lang="ka-GE" sz="1600" b="1" dirty="0"/>
          </a:p>
          <a:p>
            <a:pPr algn="ctr"/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691680" y="153896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სტრატეგიული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მიზანი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1</a:t>
            </a:r>
            <a:endParaRPr lang="ka-GE" sz="1600" b="1" dirty="0" smtClean="0">
              <a:solidFill>
                <a:srgbClr val="000000"/>
              </a:solidFill>
              <a:latin typeface="Sylfaen" panose="010A0502050306030303" pitchFamily="18" charset="0"/>
              <a:ea typeface="FreeSans"/>
              <a:cs typeface="FreeSans"/>
            </a:endParaRPr>
          </a:p>
          <a:p>
            <a:pPr algn="ctr"/>
            <a:r>
              <a:rPr lang="ka-GE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პროფესიული 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საგანმანათლებლო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პროგრამების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განვითარება</a:t>
            </a:r>
            <a:endParaRPr lang="en-US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2762926" y="1969902"/>
            <a:ext cx="3816424" cy="13517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 წლის  მარტიდან-მაისის ჩათვლით მოპოვებულ შემდეგი მომზადების პროგრამების განხორციელების უფლება: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48925"/>
              </p:ext>
            </p:extLst>
          </p:nvPr>
        </p:nvGraphicFramePr>
        <p:xfrm>
          <a:off x="1494039" y="3385083"/>
          <a:ext cx="6408712" cy="2729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="" xmlns:a16="http://schemas.microsoft.com/office/drawing/2014/main" val="800227967"/>
                    </a:ext>
                  </a:extLst>
                </a:gridCol>
                <a:gridCol w="2520280">
                  <a:extLst>
                    <a:ext uri="{9D8B030D-6E8A-4147-A177-3AD203B41FA5}">
                      <a16:colId xmlns="" xmlns:a16="http://schemas.microsoft.com/office/drawing/2014/main" val="61783091"/>
                    </a:ext>
                  </a:extLst>
                </a:gridCol>
              </a:tblGrid>
              <a:tr h="2669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dirty="0">
                          <a:effectLst/>
                        </a:rPr>
                        <a:t>ადმინისტრაციული ასისტირება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b="1" dirty="0" smtClean="0">
                          <a:effectLst/>
                          <a:latin typeface="Calibri" panose="020F0502020204030204" pitchFamily="34" charset="0"/>
                        </a:rPr>
                        <a:t>ქ.თბილისი, ქ.საჩხერე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extLst>
                  <a:ext uri="{0D108BD9-81ED-4DB2-BD59-A6C34878D82A}">
                    <a16:rowId xmlns="" xmlns:a16="http://schemas.microsoft.com/office/drawing/2014/main" val="250497229"/>
                  </a:ext>
                </a:extLst>
              </a:tr>
              <a:tr h="2717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dirty="0">
                          <a:effectLst/>
                        </a:rPr>
                        <a:t>საოფისე, სამეურნეო მარაგების და საარქივო დოკუმენტაციის მართვა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200" b="1" dirty="0" smtClean="0">
                          <a:effectLst/>
                          <a:latin typeface="Calibri" panose="020F0502020204030204" pitchFamily="34" charset="0"/>
                        </a:rPr>
                        <a:t>ქ.თბილისი, ქ.საჩხერე</a:t>
                      </a:r>
                      <a:endParaRPr lang="en-US" sz="1200" b="1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extLst>
                  <a:ext uri="{0D108BD9-81ED-4DB2-BD59-A6C34878D82A}">
                    <a16:rowId xmlns="" xmlns:a16="http://schemas.microsoft.com/office/drawing/2014/main" val="4051752312"/>
                  </a:ext>
                </a:extLst>
              </a:tr>
              <a:tr h="290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dirty="0">
                          <a:effectLst/>
                        </a:rPr>
                        <a:t>ელექტრო ტექნოლოგია და უსაფრთხოება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b="1" dirty="0" smtClean="0">
                          <a:effectLst/>
                          <a:latin typeface="Calibri" panose="020F0502020204030204" pitchFamily="34" charset="0"/>
                        </a:rPr>
                        <a:t>ქ.თბილისი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extLst>
                  <a:ext uri="{0D108BD9-81ED-4DB2-BD59-A6C34878D82A}">
                    <a16:rowId xmlns="" xmlns:a16="http://schemas.microsoft.com/office/drawing/2014/main" val="3007436091"/>
                  </a:ext>
                </a:extLst>
              </a:tr>
              <a:tr h="290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dirty="0">
                          <a:effectLst/>
                        </a:rPr>
                        <a:t>კომპიუტერული საბუღალტრო პროგრამები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b="1" dirty="0" smtClean="0">
                          <a:effectLst/>
                          <a:latin typeface="Calibri" panose="020F0502020204030204" pitchFamily="34" charset="0"/>
                        </a:rPr>
                        <a:t>ქ.თბილისი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extLst>
                  <a:ext uri="{0D108BD9-81ED-4DB2-BD59-A6C34878D82A}">
                    <a16:rowId xmlns="" xmlns:a16="http://schemas.microsoft.com/office/drawing/2014/main" val="152819940"/>
                  </a:ext>
                </a:extLst>
              </a:tr>
              <a:tr h="290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dirty="0">
                          <a:effectLst/>
                        </a:rPr>
                        <a:t>საბაჟო დეკლარირება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b="1" dirty="0" smtClean="0">
                          <a:effectLst/>
                          <a:latin typeface="Calibri" panose="020F0502020204030204" pitchFamily="34" charset="0"/>
                        </a:rPr>
                        <a:t>ქ.თბილისი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extLst>
                  <a:ext uri="{0D108BD9-81ED-4DB2-BD59-A6C34878D82A}">
                    <a16:rowId xmlns="" xmlns:a16="http://schemas.microsoft.com/office/drawing/2014/main" val="3881577248"/>
                  </a:ext>
                </a:extLst>
              </a:tr>
              <a:tr h="290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dirty="0">
                          <a:effectLst/>
                        </a:rPr>
                        <a:t>სისტემური ადმინისტრირება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200" b="1" dirty="0" smtClean="0">
                          <a:effectLst/>
                          <a:latin typeface="Calibri" panose="020F0502020204030204" pitchFamily="34" charset="0"/>
                        </a:rPr>
                        <a:t>ქ.თბილისი, ქ.საჩხერე</a:t>
                      </a:r>
                      <a:endParaRPr lang="en-US" sz="1200" b="1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extLst>
                  <a:ext uri="{0D108BD9-81ED-4DB2-BD59-A6C34878D82A}">
                    <a16:rowId xmlns="" xmlns:a16="http://schemas.microsoft.com/office/drawing/2014/main" val="2074451016"/>
                  </a:ext>
                </a:extLst>
              </a:tr>
              <a:tr h="290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dirty="0">
                          <a:effectLst/>
                        </a:rPr>
                        <a:t>ქსელის ადმინისტრირება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200" b="1" dirty="0" smtClean="0">
                          <a:effectLst/>
                          <a:latin typeface="Calibri" panose="020F0502020204030204" pitchFamily="34" charset="0"/>
                        </a:rPr>
                        <a:t>ქ.თბილისი, ქ.საჩხერე</a:t>
                      </a:r>
                      <a:endParaRPr lang="en-US" sz="1200" b="1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extLst>
                  <a:ext uri="{0D108BD9-81ED-4DB2-BD59-A6C34878D82A}">
                    <a16:rowId xmlns="" xmlns:a16="http://schemas.microsoft.com/office/drawing/2014/main" val="2944289880"/>
                  </a:ext>
                </a:extLst>
              </a:tr>
              <a:tr h="290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dirty="0" smtClean="0">
                          <a:effectLst/>
                          <a:latin typeface="Calibri" panose="020F0502020204030204" pitchFamily="34" charset="0"/>
                        </a:rPr>
                        <a:t>ნარჩენების მართვა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b="1" dirty="0" smtClean="0">
                          <a:effectLst/>
                          <a:latin typeface="Calibri" panose="020F0502020204030204" pitchFamily="34" charset="0"/>
                        </a:rPr>
                        <a:t>ქ.თბილისი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extLst>
                  <a:ext uri="{0D108BD9-81ED-4DB2-BD59-A6C34878D82A}">
                    <a16:rowId xmlns="" xmlns:a16="http://schemas.microsoft.com/office/drawing/2014/main" val="3269018035"/>
                  </a:ext>
                </a:extLst>
              </a:tr>
              <a:tr h="201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dirty="0" smtClean="0">
                          <a:effectLst/>
                          <a:latin typeface="Calibri" panose="020F0502020204030204" pitchFamily="34" charset="0"/>
                        </a:rPr>
                        <a:t>ტრანსპორტის</a:t>
                      </a:r>
                      <a:r>
                        <a:rPr lang="ka-GE" sz="1200" baseline="0" dirty="0" smtClean="0">
                          <a:effectLst/>
                          <a:latin typeface="Calibri" panose="020F0502020204030204" pitchFamily="34" charset="0"/>
                        </a:rPr>
                        <a:t> უსაფრთხოება და რისკის კონტროლი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a-GE" sz="1200" b="1" dirty="0" smtClean="0">
                          <a:effectLst/>
                          <a:latin typeface="Calibri" panose="020F0502020204030204" pitchFamily="34" charset="0"/>
                        </a:rPr>
                        <a:t>ქ.თბილისი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91" marR="58091" marT="0" marB="0"/>
                </a:tc>
                <a:extLst>
                  <a:ext uri="{0D108BD9-81ED-4DB2-BD59-A6C34878D82A}">
                    <a16:rowId xmlns="" xmlns:a16="http://schemas.microsoft.com/office/drawing/2014/main" val="306911885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032" y="1931654"/>
            <a:ext cx="1799438" cy="12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1080672"/>
            <a:ext cx="4554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/>
              <a:t>4. საგანმანათლებლო პროგრამების  განვითარება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691680" y="153896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სტრატეგიული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მიზანი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1</a:t>
            </a:r>
            <a:endParaRPr lang="ka-GE" sz="1600" b="1" dirty="0" smtClean="0">
              <a:solidFill>
                <a:srgbClr val="000000"/>
              </a:solidFill>
              <a:latin typeface="Sylfaen" panose="010A0502050306030303" pitchFamily="18" charset="0"/>
              <a:ea typeface="FreeSans"/>
              <a:cs typeface="FreeSans"/>
            </a:endParaRPr>
          </a:p>
          <a:p>
            <a:pPr algn="ctr"/>
            <a:r>
              <a:rPr lang="ka-GE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პროფესიული 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საგანმანათლებლო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პროგრამების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განვითარება</a:t>
            </a:r>
            <a:endParaRPr lang="en-US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2708920" y="1931653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94012" y="2912423"/>
            <a:ext cx="4266220" cy="32528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1.ხარისხის უზრუნველყოფის მექანიზმებით გათვალისწინებული ანგარიშები;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2.შიდა 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ვერიფიკაციის შედეგები;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3.გადისტანციურებული 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პროგრამები;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4.დისტანციური 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სწავლების განხორციელების შედეგები/ანგარიშები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13" y="5398541"/>
            <a:ext cx="29908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1080672"/>
            <a:ext cx="4554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en-US" sz="1600" b="1" dirty="0" smtClean="0"/>
              <a:t>1.</a:t>
            </a:r>
            <a:r>
              <a:rPr lang="ka-GE" sz="1600" b="1" dirty="0"/>
              <a:t> ინფრასტრუქტურის შეფასება და განვითარება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754814" y="350432"/>
            <a:ext cx="56166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სტრატეგიული </a:t>
            </a:r>
            <a:r>
              <a:rPr lang="ka-GE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მიზანი 2. ინფრასტრუქტურის  და საინფორმაციო რესურსების   განვითარება</a:t>
            </a:r>
            <a:endParaRPr lang="en-US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2735324" y="1911669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762926" y="2728904"/>
            <a:ext cx="3816424" cy="17802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განახლებული ინფრასტრუქტურა!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ქ.თბილისი დადიანის ქუჩაზე და საჩხერის განყოფილებაში მოპოვებულ იქნა სახანძრო უსაფრთხოების დადებითი დასკვნა, რაც იშვიათი შემთხვევაა!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წერონისის ქუჩაზე მიმდინარეობს შესაბამისი სამუშაოები!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38" y="4725144"/>
            <a:ext cx="2000231" cy="2054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5144"/>
            <a:ext cx="2371291" cy="2132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216" y="4725144"/>
            <a:ext cx="2283167" cy="2054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30" y="4725144"/>
            <a:ext cx="2067242" cy="20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3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841350"/>
            <a:ext cx="4554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en-US" sz="1600" b="1" dirty="0" smtClean="0"/>
              <a:t>2</a:t>
            </a:r>
            <a:r>
              <a:rPr lang="ka-GE" sz="1600" b="1" dirty="0"/>
              <a:t>. საინფორმაციო -სასწავლო რესურსების განვითარება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691680" y="153896"/>
            <a:ext cx="56166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სტრატეგიული </a:t>
            </a:r>
            <a:r>
              <a:rPr lang="ka-GE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მიზანი 2. ინფრასტრუქტურის  და საინფორმაციო რესურსების   განვითარება</a:t>
            </a:r>
            <a:endParaRPr lang="en-US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2708920" y="1672347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87624" y="2852936"/>
            <a:ext cx="4554252" cy="34586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1.ელ-ფოსტის ერთიანი ჯგუფი პროფესიული სტუდენტებისთვის, ასევე პერსონალისთვის და/ან სხვა ელექტრონული სისტემა;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2.დამტკიცებულია ინფორმაციული 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ტექნოლოგიების მართვის პროცედურები;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ვებ-გვერდსა და სოც.ქსელის გვერდზე </a:t>
            </a:r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განთავსებულია ავტორიზაციის სტანდარტით მოთხოვნილი ინფორმაციები!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4.ბიბლიოთეკაში 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შეძენილი ახალი წიგნადი </a:t>
            </a:r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ფონდი;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5.მონიტორინგის ექსპერტთა  ჯგუფის დადებითი დასკვნა.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6.მიმდინარეობს ახალი ვებ-გვერდის შექმნა, 80%-ით დასრულებულ მდგომარეობაშია!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3068960"/>
            <a:ext cx="320384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841350"/>
            <a:ext cx="4554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en-US" sz="1600" b="1" dirty="0" smtClean="0"/>
              <a:t>1</a:t>
            </a:r>
            <a:r>
              <a:rPr lang="ka-GE" sz="1600" b="1" dirty="0"/>
              <a:t>. პროფესიული სტუდენტების /მსმენელების /მსმენელის უფლებების დაცვა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691680" y="153896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/>
              <a:t>სტრატეგიული მიზანი </a:t>
            </a:r>
            <a:r>
              <a:rPr lang="ka-GE" b="1" dirty="0"/>
              <a:t>3</a:t>
            </a:r>
            <a:r>
              <a:rPr lang="hu-HU" b="1" dirty="0"/>
              <a:t>. </a:t>
            </a:r>
            <a:r>
              <a:rPr lang="ka-GE" b="1" dirty="0"/>
              <a:t>პროფესიულ  </a:t>
            </a:r>
            <a:r>
              <a:rPr lang="hu-HU" b="1" dirty="0"/>
              <a:t>სტუდენტთა/მსმენელთა  სერვისების  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591780" y="1664593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3568" y="2636912"/>
            <a:ext cx="4554252" cy="34586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1.მოქმედ კანონმდებლობასთან შესაბამისი, ვებ-გვერდზე გამოქვეყნებული მარეგულირებელი წესები;</a:t>
            </a:r>
          </a:p>
          <a:p>
            <a:pPr algn="ctr"/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2.აკადემიასა და პროფესიულ სტუდენტს შორის გაფორმებული </a:t>
            </a:r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ხელშეკრულები;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3.შემუსავებული ინდ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სასწავლო გეგმების შემუშავების </a:t>
            </a:r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შექმნის რეგულაცია;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პროფესიული სტუდენტისათვის შემუშავებული ინდ. სასწავლო გეგმა;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5.შემუშავებულია  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შეფასების შედეგების გასაჩივრების </a:t>
            </a:r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მექანიზმი;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6.პროფესიულ სტუდენტებთან და აპლიკანტებთან  ჩატარებული საინფორმაციო შეხვედრები/ანგარიშები,ჯგუფებში ატვირთული გზამკვლევები, ჩატარდა დაახლოებით ათამდე შეხვედრა სასწავლო პროცესის საკითხებზე!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76" y="2495590"/>
            <a:ext cx="3312368" cy="2283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76" y="4872987"/>
            <a:ext cx="3312368" cy="19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5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841350"/>
            <a:ext cx="56343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en-US" sz="1600" b="1" dirty="0" smtClean="0"/>
              <a:t>2</a:t>
            </a:r>
            <a:r>
              <a:rPr lang="ka-GE" sz="1600" b="1" dirty="0"/>
              <a:t>. პროფესიულ სტუდენტთა/მსმენელთა  მხარდაჭერისა </a:t>
            </a:r>
          </a:p>
          <a:p>
            <a:pPr algn="ctr"/>
            <a:r>
              <a:rPr lang="ka-GE" sz="1600" b="1" dirty="0"/>
              <a:t>სერვისების</a:t>
            </a:r>
          </a:p>
          <a:p>
            <a:pPr algn="ctr"/>
            <a:r>
              <a:rPr lang="ka-GE" sz="1600" b="1" dirty="0"/>
              <a:t>გაუმჯობესება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2394012" y="146321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/>
              <a:t>სტრატეგიული მიზანი </a:t>
            </a:r>
            <a:r>
              <a:rPr lang="ka-GE" b="1" dirty="0"/>
              <a:t>3</a:t>
            </a:r>
            <a:r>
              <a:rPr lang="hu-HU" b="1" dirty="0"/>
              <a:t>. </a:t>
            </a:r>
            <a:r>
              <a:rPr lang="ka-GE" b="1" dirty="0"/>
              <a:t>პროფესიულ  </a:t>
            </a:r>
            <a:r>
              <a:rPr lang="hu-HU" b="1" dirty="0"/>
              <a:t>სტუდენტთა/მსმენელთა  სერვისების  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197414" y="1875926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1030" y="2793230"/>
            <a:ext cx="4554252" cy="28680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1.შემუშავებულია პროფესიულ სტუდენტთა მხარდაჭერის სტრატეგია;</a:t>
            </a:r>
          </a:p>
          <a:p>
            <a:pPr algn="ctr"/>
            <a:endParaRPr lang="ka-GE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2.ტარდება კვლევები  პროფესიულ სტუდენტებთან კმაყოფილების შესახებ;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7" y="966106"/>
            <a:ext cx="2480448" cy="160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45" y="2975910"/>
            <a:ext cx="4207187" cy="28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1760" y="877360"/>
            <a:ext cx="56343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/>
              <a:t>3. </a:t>
            </a:r>
            <a:r>
              <a:rPr lang="ka-GE" sz="1600" b="1" dirty="0" smtClean="0"/>
              <a:t>დამატებითი (კურიკულუმის</a:t>
            </a:r>
            <a:endParaRPr lang="ka-GE" sz="1600" b="1" dirty="0"/>
          </a:p>
          <a:p>
            <a:pPr algn="ctr"/>
            <a:r>
              <a:rPr lang="ka-GE" sz="1600" b="1" dirty="0"/>
              <a:t>გარეშე </a:t>
            </a:r>
            <a:r>
              <a:rPr lang="ka-GE" sz="1600" b="1" dirty="0" smtClean="0"/>
              <a:t>დაგეგმილი) აქტივობების</a:t>
            </a:r>
            <a:endParaRPr lang="ka-GE" sz="1600" b="1" dirty="0"/>
          </a:p>
          <a:p>
            <a:pPr algn="ctr"/>
            <a:r>
              <a:rPr lang="ka-GE" sz="1600" b="1" dirty="0"/>
              <a:t>წახალისებასა და </a:t>
            </a:r>
            <a:r>
              <a:rPr lang="ka-GE" sz="1600" b="1" dirty="0" smtClean="0"/>
              <a:t>სტუდენტური ინიციატივების მხარდაჭერის სისტემის</a:t>
            </a:r>
            <a:endParaRPr lang="ka-GE" sz="1600" b="1" dirty="0"/>
          </a:p>
          <a:p>
            <a:pPr algn="ctr"/>
            <a:r>
              <a:rPr lang="ka-GE" sz="1600" b="1" dirty="0"/>
              <a:t>გაუმჯობესება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2394012" y="146321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/>
              <a:t>სტრატეგიული მიზანი </a:t>
            </a:r>
            <a:r>
              <a:rPr lang="ka-GE" b="1" dirty="0"/>
              <a:t>3</a:t>
            </a:r>
            <a:r>
              <a:rPr lang="hu-HU" b="1" dirty="0"/>
              <a:t>. </a:t>
            </a:r>
            <a:r>
              <a:rPr lang="ka-GE" b="1" dirty="0"/>
              <a:t>პროფესიულ  </a:t>
            </a:r>
            <a:r>
              <a:rPr lang="hu-HU" b="1" dirty="0"/>
              <a:t>სტუდენტთა/მსმენელთა  სერვისების  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396854" y="2655638"/>
            <a:ext cx="3119362" cy="7399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08441" y="3480284"/>
            <a:ext cx="2696188" cy="25751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1.შემუშავებულია პროფესიულ სტუდენტთა მხარდაჭერის სტრატეგია;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2.სამოქმედო  გეგმაში გამოყოფილია ბიუჯეტი აქტივობების  ჩატარებაზე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3.6 თვის განმავლობაში ჩატარებულია ათამდე  ღონისძიება , სტუდენტთა ინიციატივების შესაბამისად, ონლაინ პლატფორმით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85" y="2149261"/>
            <a:ext cx="2832955" cy="1481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4985" y="3784314"/>
            <a:ext cx="2832955" cy="1505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04" y="316885"/>
            <a:ext cx="2214456" cy="1672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2023027"/>
            <a:ext cx="2222510" cy="16073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43267"/>
            <a:ext cx="3565967" cy="127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8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841350"/>
            <a:ext cx="56343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 smtClean="0"/>
              <a:t>1.</a:t>
            </a: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პერსონალის</a:t>
            </a: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საქმიანობის</a:t>
            </a: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შეფასებას</a:t>
            </a: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და</a:t>
            </a: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პროფესიული</a:t>
            </a: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განვითარების</a:t>
            </a: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საჭიროებათა</a:t>
            </a: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კვლევა</a:t>
            </a: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;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2123728" y="35099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სტრატეგიული</a:t>
            </a:r>
            <a:r>
              <a:rPr lang="en-US" b="1" dirty="0"/>
              <a:t> </a:t>
            </a:r>
            <a:r>
              <a:rPr lang="en-US" b="1" dirty="0" err="1"/>
              <a:t>მიზანი</a:t>
            </a:r>
            <a:r>
              <a:rPr lang="en-US" b="1" dirty="0"/>
              <a:t> </a:t>
            </a:r>
            <a:r>
              <a:rPr lang="ka-GE" b="1" dirty="0"/>
              <a:t>4</a:t>
            </a:r>
            <a:r>
              <a:rPr lang="en-US" b="1" dirty="0"/>
              <a:t>. </a:t>
            </a:r>
            <a:r>
              <a:rPr lang="en-US" b="1" dirty="0" err="1"/>
              <a:t>ადამიანური</a:t>
            </a:r>
            <a:r>
              <a:rPr lang="en-US" b="1" dirty="0"/>
              <a:t> </a:t>
            </a:r>
            <a:r>
              <a:rPr lang="en-US" b="1" dirty="0" err="1"/>
              <a:t>რესურსების</a:t>
            </a:r>
            <a:r>
              <a:rPr lang="en-US" b="1" dirty="0"/>
              <a:t>   </a:t>
            </a:r>
            <a:r>
              <a:rPr lang="en-US" b="1" dirty="0" err="1"/>
              <a:t>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310315" y="1821247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498" y="2681074"/>
            <a:ext cx="4554252" cy="26937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1.შემუშავებულდა  კვლევების ჩატარების მეთოდოლოგია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2.ჩატარებულია პერსონალის საქმიანობის შეფასების და განვითარების საჭიროებების შესახებ კვლევები;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გადაიხედა დოკუმენტაცია და რეკომენდაციების შესაბამისად მიმდინარეობს განახლება!</a:t>
            </a:r>
          </a:p>
          <a:p>
            <a:pPr algn="ctr"/>
            <a:endParaRPr lang="ka-GE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86" y="3039522"/>
            <a:ext cx="1961020" cy="1450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79440" y="4797151"/>
            <a:ext cx="2072458" cy="1426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99" y="2861619"/>
            <a:ext cx="1820982" cy="16280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001" y="4778150"/>
            <a:ext cx="2275127" cy="14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628941"/>
            <a:ext cx="56343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/>
              <a:t>2. </a:t>
            </a:r>
            <a:r>
              <a:rPr lang="ka-GE" sz="1600" b="1" dirty="0" smtClean="0"/>
              <a:t>ადამიანური რესურსების სამუშაოზე </a:t>
            </a:r>
            <a:r>
              <a:rPr lang="ka-GE" sz="1600" b="1" dirty="0"/>
              <a:t>მიღების,</a:t>
            </a:r>
          </a:p>
          <a:p>
            <a:pPr algn="ctr"/>
            <a:r>
              <a:rPr lang="ka-GE" sz="1600" b="1" dirty="0" smtClean="0"/>
              <a:t>განვითარების, სტიმულირების</a:t>
            </a:r>
            <a:endParaRPr lang="ka-GE" sz="1600" b="1" dirty="0"/>
          </a:p>
          <a:p>
            <a:pPr algn="ctr"/>
            <a:r>
              <a:rPr lang="ka-GE" sz="1600" b="1" dirty="0" smtClean="0"/>
              <a:t>სისტემის განვითარება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2123728" y="35099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სტრატეგიული</a:t>
            </a:r>
            <a:r>
              <a:rPr lang="en-US" b="1" dirty="0"/>
              <a:t> </a:t>
            </a:r>
            <a:r>
              <a:rPr lang="en-US" b="1" dirty="0" err="1"/>
              <a:t>მიზანი</a:t>
            </a:r>
            <a:r>
              <a:rPr lang="en-US" b="1" dirty="0"/>
              <a:t> </a:t>
            </a:r>
            <a:r>
              <a:rPr lang="ka-GE" b="1" dirty="0"/>
              <a:t>4</a:t>
            </a:r>
            <a:r>
              <a:rPr lang="en-US" b="1" dirty="0"/>
              <a:t>. </a:t>
            </a:r>
            <a:r>
              <a:rPr lang="en-US" b="1" dirty="0" err="1"/>
              <a:t>ადამიანური</a:t>
            </a:r>
            <a:r>
              <a:rPr lang="en-US" b="1" dirty="0"/>
              <a:t> </a:t>
            </a:r>
            <a:r>
              <a:rPr lang="en-US" b="1" dirty="0" err="1"/>
              <a:t>რესურსების</a:t>
            </a:r>
            <a:r>
              <a:rPr lang="en-US" b="1" dirty="0"/>
              <a:t>   </a:t>
            </a:r>
            <a:r>
              <a:rPr lang="en-US" b="1" dirty="0" err="1"/>
              <a:t>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302986" y="1741701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-108520" y="2518968"/>
            <a:ext cx="5688632" cy="40783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ka-GE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შემუშავებულია </a:t>
            </a:r>
            <a:r>
              <a:rPr lang="ka-GE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ადამიანური რესურსების </a:t>
            </a:r>
            <a:r>
              <a:rPr lang="ka-GE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სამუშაოზე</a:t>
            </a:r>
          </a:p>
          <a:p>
            <a:pPr algn="just"/>
            <a:r>
              <a:rPr lang="ka-GE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მიღების, განვითარების</a:t>
            </a:r>
            <a:r>
              <a:rPr lang="ka-GE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სტიმულირების  პროცედურები;</a:t>
            </a:r>
            <a:endParaRPr lang="ka-GE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ka-GE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a-GE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 წლის დეკემბერში გაიცა ხელფასის  ანამატები/პრემიები პროგრამის ხელმძღვანელებზე/მასწავლებლებზე, რომლებიც ჩაერთო ვერიფიკაციაში ან  ჩაატარა საჯარო ლექციები, ასევე რიგ განმახორციელებლებს რექტორის ბრძანებით გამოეცხადათ მადლობა!</a:t>
            </a:r>
          </a:p>
          <a:p>
            <a:pPr algn="just"/>
            <a:r>
              <a:rPr lang="ka-GE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3.მოწვეულ იქნა გარე ფასილიტატორები ჩატარებულია შეხვედრები/ტრენინგები/ვორქშოპები კვლევების საფუძველზე, ადმინისტრაციულ პერსონალზე გაიცა </a:t>
            </a:r>
            <a:r>
              <a:rPr lang="ka-GE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სერთიფიკატები</a:t>
            </a:r>
          </a:p>
          <a:p>
            <a:pPr algn="just"/>
            <a:r>
              <a:rPr lang="ka-GE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4.საშტატო ერთეულის მიხედვით დანიშნულ იქნა ხარისხის სამსახურის მთავარ სპეციალისტად ახალი თანამშრომელი!</a:t>
            </a:r>
          </a:p>
          <a:p>
            <a:pPr algn="just"/>
            <a:r>
              <a:rPr lang="ka-GE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5.შრომის კანონმდებლობასთან შესაბამისობაში მოსვლის მიზნით ხელშეკრულება გაფორმებულია ადვოკატთან, რომელმაც უნდა უზრუნველყოს პერსონალის მართვის დოკუმენტაციის/ხელშეკრულებების კანონთან შესაბამისობაში მოყვანა!</a:t>
            </a:r>
            <a:endParaRPr lang="ka-GE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90" y="3155064"/>
            <a:ext cx="2619375" cy="26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792" y="212613"/>
            <a:ext cx="7772400" cy="576064"/>
          </a:xfrm>
        </p:spPr>
        <p:txBody>
          <a:bodyPr/>
          <a:lstStyle/>
          <a:p>
            <a:r>
              <a:rPr lang="ka-GE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შემუშავების პროცესი</a:t>
            </a:r>
            <a:r>
              <a:rPr lang="en-US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I </a:t>
            </a:r>
            <a:r>
              <a:rPr lang="ka-GE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ეტაპი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908720"/>
            <a:ext cx="8784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2020 </a:t>
            </a:r>
            <a:r>
              <a:rPr lang="ka-GE" dirty="0"/>
              <a:t>წლის 11-12 იანვარს შპს ბიზნესის და ტექნოლოგიების აკადემიის დაფინანსებით და ორგანიზებით აკადემიის ადმინისტრაციული პერსონალისათვის ბაზალეთზე გაიმართა ორდღიანი ვორქშოფი, რომლის მიზანს წარმოადგენდა ორგანიზაციის მისიის ხედვის, </a:t>
            </a:r>
            <a:r>
              <a:rPr lang="ka-GE" dirty="0" smtClean="0"/>
              <a:t>ღირებულებების, სვოტ-ანალიზის და სტრატეგიული დაგეგმარების საკითხების შემუშავება, ვორქშოფის </a:t>
            </a:r>
            <a:r>
              <a:rPr lang="ka-GE" dirty="0"/>
              <a:t>მეორე  ნაწილი დაეთმო ეფექტური კომუნიკაციის და პროექტების მართვის </a:t>
            </a:r>
            <a:r>
              <a:rPr lang="ka-GE" dirty="0" smtClean="0"/>
              <a:t>საკითხებს.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 smtClean="0"/>
              <a:t>ვორქშოფს </a:t>
            </a:r>
            <a:r>
              <a:rPr lang="ka-GE" dirty="0"/>
              <a:t>ფასილიტაციას უწევდა </a:t>
            </a:r>
            <a:r>
              <a:rPr lang="ka-GE" dirty="0" smtClean="0"/>
              <a:t>ენერგო პრო ჯორჯიას ადამიანური რესურსების ხელმძღვანელი: გიორგი </a:t>
            </a:r>
            <a:r>
              <a:rPr lang="ka-GE" dirty="0"/>
              <a:t>ტრაპაიძე </a:t>
            </a:r>
            <a:r>
              <a:rPr lang="ka-GE" dirty="0" smtClean="0"/>
              <a:t>და მოწვეული ექსპერტი   </a:t>
            </a:r>
            <a:r>
              <a:rPr lang="ka-GE" dirty="0"/>
              <a:t>ნია გოგუაძე</a:t>
            </a:r>
            <a:r>
              <a:rPr lang="ka-GE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ka-GE" dirty="0"/>
              <a:t>სამუშაო შეხვედრა ინტერაქტიულად განხორციელდა, თემატურ ჯგუფებში მონაწილეებმა წარმოადგინეს პრეზენტაციები და ახალი ინიციატივები.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35746"/>
            <a:ext cx="2448272" cy="2322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163" y="4535746"/>
            <a:ext cx="2133785" cy="2322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342" y="4565126"/>
            <a:ext cx="2359892" cy="2339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313" y="4535746"/>
            <a:ext cx="1902332" cy="23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3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841350"/>
            <a:ext cx="56343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/>
              <a:t>2. ავტორიზაციის ახალი სტანდარტების შესაბამისად თვითშეფასების განხორციელება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2123728" y="35099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b="1" dirty="0"/>
              <a:t>სტრატეგიული მიზანი 5.ხარისხის მექანიზმების 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396854" y="2203405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96073" y="3212976"/>
            <a:ext cx="4554252" cy="30963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1.თვითშეფასება განხორციელებულია და წარდგენილია სსიპ განათლების ხარისხის განვითარების ეროვნულ ცენტრში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.</a:t>
            </a:r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შემუშავებულია   რეკომენდაციები სტარნადრთან შესაბამისობაში მოსვლის მიზნით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3.გადაიხედა მარეგულირებელი დოკუმენტები და  დამტკიცდა ცვლილებებით!</a:t>
            </a: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4.აკადემიის თვითშეფასება პროექტის ფარგლებში შემოწმდა გარე ექსპერტის მიერ და  მიიღო დადებითი შეფასება, გაცემულია გაუმჯობესების რეკომენდაციები, რის საფუძველზეც განხორციელდა ცვლილებები შესაბამის რეგულაციებში!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511730"/>
            <a:ext cx="2855092" cy="18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3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841350"/>
            <a:ext cx="56343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/>
              <a:t>3. შიდა აუდიტის </a:t>
            </a:r>
            <a:r>
              <a:rPr lang="ka-GE" sz="1600" b="1" dirty="0" smtClean="0"/>
              <a:t>ჩატარება(</a:t>
            </a:r>
            <a:r>
              <a:rPr lang="en-US" sz="1600" b="1" dirty="0" smtClean="0"/>
              <a:t>ISO-</a:t>
            </a:r>
            <a:r>
              <a:rPr lang="ka-GE" sz="1600" b="1" dirty="0" smtClean="0"/>
              <a:t>ს ექსპერტის ჩართულობით)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2123728" y="35099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b="1" dirty="0"/>
              <a:t>სტრატეგიული მიზანი 5.ხარისხის მექანიზმების 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396854" y="1728572"/>
            <a:ext cx="3816424" cy="676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</a:t>
            </a:r>
            <a:r>
              <a:rPr lang="ka-GE" sz="20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ამოცანა არ არის  შესრულებული </a:t>
            </a:r>
            <a:endParaRPr lang="ka-GE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94012" y="3533258"/>
            <a:ext cx="5634372" cy="9505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დამტკიცდა   სათადარიგო  გეგმა!</a:t>
            </a:r>
          </a:p>
          <a:p>
            <a:pPr algn="ctr"/>
            <a:endParaRPr lang="ka-GE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განხორციელდა  აქტივობის გადატანა  დეკემბერში!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41" y="657008"/>
            <a:ext cx="2143125" cy="214312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396854" y="2686798"/>
            <a:ext cx="3047354" cy="777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a-GE" sz="20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მიზეზი: </a:t>
            </a:r>
            <a:endParaRPr lang="ka-GE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86798"/>
            <a:ext cx="1830067" cy="75633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09836" y="4832591"/>
            <a:ext cx="5634372" cy="151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თუმცა  დეკემბერში განხორციელდა გარე აუდიტი (დისტანციურად)  და აკადემიამ მიიღო დადებითი შეფასება , რის გამოც აღნიშნულმა ამოცანამ  დაკარგა აქტუალურობა და შესაბამისად ის არ იქნა გათვალისწინებული  ახალ სამოქმედო გეგმაში.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0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841350"/>
            <a:ext cx="56343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 smtClean="0"/>
              <a:t>  </a:t>
            </a:r>
            <a:r>
              <a:rPr lang="ka-GE" b="1" dirty="0"/>
              <a:t>სერთიფიცირების ორგანოს მიერ გეგმიური და არაგეგმიური შეფასება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2123728" y="35099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b="1" dirty="0"/>
              <a:t>სტრატეგიული მიზანი 5.ხარისხის მექანიზმების 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023828" y="1906500"/>
            <a:ext cx="3816424" cy="676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</a:t>
            </a:r>
            <a:r>
              <a:rPr lang="ka-GE" sz="20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ამოცანა  შესრულებულია </a:t>
            </a:r>
            <a:endParaRPr lang="ka-GE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05980" y="2805524"/>
            <a:ext cx="5634372" cy="151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დეკემბერში</a:t>
            </a:r>
            <a:r>
              <a:rPr lang="ka-GE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a-GE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განხორციელდა გარე აუდიტი (დისტანციურად)  და აკადემიამ მიიღო დადებითი შეფასება , რამაც ერთი წლით შეუნარჩუნა აკადემიას  აისოს სერთიფიკატის ფლობა</a:t>
            </a:r>
            <a:endParaRPr lang="ka-GE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96" y="5157192"/>
            <a:ext cx="1933688" cy="1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841350"/>
            <a:ext cx="56343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/>
              <a:t>1. ფინანსური მდგრადობის მიზნით  დაფინანსების ალტერნატიული წყაროების მოძიება, ახალი პროექტების განხორციელება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2123728" y="35099"/>
            <a:ext cx="56166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ka-GE" b="1" dirty="0"/>
              <a:t>სტრატეგიული მიზანი 6 </a:t>
            </a:r>
            <a:r>
              <a:rPr lang="en-US" b="1" dirty="0"/>
              <a:t>. </a:t>
            </a:r>
            <a:r>
              <a:rPr lang="ka-GE" b="1" dirty="0"/>
              <a:t>ფინანსური მდგრადობის მიზნით დაფინანსების წყაროების დივერსიფიკაცია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302986" y="1629173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</a:t>
            </a:r>
            <a:r>
              <a:rPr lang="ka-GE" sz="20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ამოცანა    შესრულებულია</a:t>
            </a:r>
            <a:endParaRPr lang="ka-GE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9144" y="2471429"/>
            <a:ext cx="5398960" cy="3020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a-GE" sz="1400" b="1" dirty="0" smtClean="0"/>
              <a:t>1.შეტანილია  განაცხადი სკოლის პროექტების განხორციელებაზე(6);-პანდემიის გამო შეჩერებულია პროექტი!</a:t>
            </a:r>
          </a:p>
          <a:p>
            <a:pPr algn="just"/>
            <a:r>
              <a:rPr lang="ka-GE" sz="1400" b="1" dirty="0" smtClean="0"/>
              <a:t> 2.მოიმზადების პროგრამებზე დაფინანსების სქემა  შემუშავდა დაფინანსების მოპოვების მიზნით.</a:t>
            </a:r>
          </a:p>
          <a:p>
            <a:pPr algn="just"/>
            <a:r>
              <a:rPr lang="ka-GE" sz="1400" b="1" dirty="0" smtClean="0"/>
              <a:t>3. მომზადების პროგრამაბზე აკადემიამ მოიპოვა დაფინანსება და წარმატებით განახორციელა 6 პროგრამა თბილისში და 4 საჩხერეში!</a:t>
            </a:r>
          </a:p>
          <a:p>
            <a:pPr algn="just"/>
            <a:r>
              <a:rPr lang="ka-GE" sz="1400" b="1" dirty="0" smtClean="0"/>
              <a:t>4.ასევე მეორე ეტაპის დაფინანსება მიიღო აკადემიამ და სწავლა დაიწყება 12 აპრილს თბილისში 8 ჯგუფში და საჩხერეში 4 ჯგუფში!</a:t>
            </a:r>
          </a:p>
          <a:p>
            <a:pPr algn="just"/>
            <a:r>
              <a:rPr lang="ka-GE" sz="1400" b="1" dirty="0" smtClean="0"/>
              <a:t>5.აღნიშნული ამოცანის შესრულებამ ფინანსური მდგრადობის შენარჩუნებას შეუწყო ხელი!</a:t>
            </a:r>
          </a:p>
          <a:p>
            <a:pPr algn="just"/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67" y="5811286"/>
            <a:ext cx="2924175" cy="1001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5811285"/>
            <a:ext cx="2676525" cy="9062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174" y="2454625"/>
            <a:ext cx="2762472" cy="341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0144" y="697196"/>
            <a:ext cx="56343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/>
              <a:t>1. ადგილობრივი   თანამშრომლობის  </a:t>
            </a:r>
            <a:r>
              <a:rPr lang="ka-GE" sz="1600" b="1" dirty="0" smtClean="0"/>
              <a:t>გაფართოება</a:t>
            </a:r>
            <a:endParaRPr lang="ka-GE" sz="1600" b="1" dirty="0"/>
          </a:p>
          <a:p>
            <a:pPr algn="ctr"/>
            <a:r>
              <a:rPr lang="ka-GE" sz="1600" b="1" dirty="0"/>
              <a:t>ერთობლივი	საგანმანათლებლო</a:t>
            </a:r>
          </a:p>
          <a:p>
            <a:pPr algn="ctr"/>
            <a:r>
              <a:rPr lang="ka-GE" sz="1600" b="1" dirty="0"/>
              <a:t>პროექტების განხორციელების მიზნით</a:t>
            </a:r>
          </a:p>
        </p:txBody>
      </p:sp>
      <p:sp>
        <p:nvSpPr>
          <p:cNvPr id="3" name="Rectangle 2"/>
          <p:cNvSpPr/>
          <p:nvPr/>
        </p:nvSpPr>
        <p:spPr>
          <a:xfrm>
            <a:off x="2123727" y="191813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სტრატეგიული</a:t>
            </a:r>
            <a:r>
              <a:rPr lang="en-US" b="1" dirty="0"/>
              <a:t> </a:t>
            </a:r>
            <a:r>
              <a:rPr lang="en-US" b="1" dirty="0" err="1"/>
              <a:t>მიზანი</a:t>
            </a:r>
            <a:r>
              <a:rPr lang="en-US" b="1" dirty="0"/>
              <a:t> 7. </a:t>
            </a:r>
            <a:r>
              <a:rPr lang="en-US" b="1" dirty="0" err="1"/>
              <a:t>საზოგადოებასთან</a:t>
            </a:r>
            <a:r>
              <a:rPr lang="en-US" b="1" dirty="0"/>
              <a:t> </a:t>
            </a:r>
            <a:r>
              <a:rPr lang="en-US" b="1" dirty="0" err="1"/>
              <a:t>ურთიერთობის</a:t>
            </a:r>
            <a:r>
              <a:rPr lang="en-US" b="1" dirty="0"/>
              <a:t>  </a:t>
            </a:r>
            <a:r>
              <a:rPr lang="en-US" b="1" dirty="0" err="1"/>
              <a:t>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09118" y="1808221"/>
            <a:ext cx="3816424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</a:t>
            </a:r>
            <a:r>
              <a:rPr lang="ka-GE" sz="20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ამოცანა    შესრულებულია</a:t>
            </a:r>
            <a:endParaRPr lang="ka-GE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3730892"/>
            <a:ext cx="6271802" cy="29670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ka-GE" b="1" dirty="0" smtClean="0"/>
              <a:t>გაფორმდა თანამშრომლობის ხელშეკრულებები შემდეგ კომპანიებთან: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 smtClean="0"/>
              <a:t>ევექსის ქსელი;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 smtClean="0"/>
              <a:t>ა(ა)იპ </a:t>
            </a:r>
            <a:r>
              <a:rPr lang="ka-GE" dirty="0"/>
              <a:t>სამეცნიერო კიბერუსაფრთხოების ასოციაცია </a:t>
            </a:r>
            <a:r>
              <a:rPr lang="ka-GE" dirty="0" smtClean="0"/>
              <a:t>;</a:t>
            </a:r>
            <a:endParaRPr lang="ka-GE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 smtClean="0"/>
              <a:t>სს </a:t>
            </a:r>
            <a:r>
              <a:rPr lang="ka-GE" dirty="0"/>
              <a:t>საჩხერის რაი-საავადმყოფო პოლიკლინიკური </a:t>
            </a:r>
            <a:r>
              <a:rPr lang="ka-GE" dirty="0" smtClean="0"/>
              <a:t>გაერთიანება</a:t>
            </a:r>
            <a:r>
              <a:rPr lang="ka-GE" dirty="0"/>
              <a:t>;</a:t>
            </a:r>
            <a:endParaRPr lang="ka-GE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 smtClean="0"/>
              <a:t>შპს</a:t>
            </a:r>
            <a:r>
              <a:rPr lang="ka-GE" dirty="0"/>
              <a:t>,,ფსიქიკური ჯანმრთელობის და ნარკომანიის პრევენციის ცენტრი“ </a:t>
            </a:r>
            <a:r>
              <a:rPr lang="ka-GE" dirty="0" smtClean="0"/>
              <a:t>(ქ.თბილისსა და ქუთაისში);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 smtClean="0"/>
              <a:t>დუალური პროგრამის ხელშეკრულება გაფორმდა სამშენებლო კომპანია“  შპს ქ  გრუპთან“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a-GE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a-GE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619295"/>
            <a:ext cx="5441068" cy="6656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ka-GE" sz="1600" b="1" dirty="0" smtClean="0"/>
              <a:t>ახალი თანამშრომელი დაინიშნა საზოგადოებასთან ურთიერთობის სამსახურის მენეჯერად!</a:t>
            </a:r>
            <a:endParaRPr lang="ka-GE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710" y="2656936"/>
            <a:ext cx="2337419" cy="1078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60" y="3779817"/>
            <a:ext cx="2226569" cy="967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067" y="4868876"/>
            <a:ext cx="2226569" cy="8525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710" y="5812797"/>
            <a:ext cx="2337419" cy="8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841350"/>
            <a:ext cx="56343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/>
              <a:t>2. პროფორიენტაციის ღონისძიებების განხორციელება</a:t>
            </a:r>
          </a:p>
        </p:txBody>
      </p:sp>
      <p:sp>
        <p:nvSpPr>
          <p:cNvPr id="3" name="Rectangle 2"/>
          <p:cNvSpPr/>
          <p:nvPr/>
        </p:nvSpPr>
        <p:spPr>
          <a:xfrm>
            <a:off x="2215304" y="195019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სტრატეგიული</a:t>
            </a:r>
            <a:r>
              <a:rPr lang="en-US" b="1" dirty="0" smtClean="0"/>
              <a:t> </a:t>
            </a:r>
            <a:r>
              <a:rPr lang="en-US" b="1" dirty="0" err="1"/>
              <a:t>მიზანი</a:t>
            </a:r>
            <a:r>
              <a:rPr lang="en-US" b="1" dirty="0"/>
              <a:t> 7. </a:t>
            </a:r>
            <a:r>
              <a:rPr lang="en-US" b="1" dirty="0" err="1"/>
              <a:t>საზოგადოებასთან</a:t>
            </a:r>
            <a:r>
              <a:rPr lang="en-US" b="1" dirty="0"/>
              <a:t> </a:t>
            </a:r>
            <a:r>
              <a:rPr lang="en-US" b="1" dirty="0" err="1"/>
              <a:t>ურთიერთობის</a:t>
            </a:r>
            <a:r>
              <a:rPr lang="en-US" b="1" dirty="0"/>
              <a:t>  </a:t>
            </a:r>
            <a:r>
              <a:rPr lang="en-US" b="1" dirty="0" err="1"/>
              <a:t>განვითარება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394012" y="1487681"/>
            <a:ext cx="4725398" cy="7772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</a:t>
            </a:r>
            <a:r>
              <a:rPr lang="ka-GE" sz="20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ამოცანა    შესრულებულია</a:t>
            </a:r>
            <a:endParaRPr lang="ka-GE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2326504"/>
            <a:ext cx="7678467" cy="2038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a-GE" b="1" dirty="0" smtClean="0"/>
              <a:t>1.დაბეჭდილია და გავრცელებულია  </a:t>
            </a:r>
            <a:r>
              <a:rPr lang="ka-GE" b="1" dirty="0"/>
              <a:t>ბუკლეტები;</a:t>
            </a:r>
          </a:p>
          <a:p>
            <a:pPr algn="just"/>
            <a:r>
              <a:rPr lang="ka-GE" b="1" dirty="0" smtClean="0"/>
              <a:t>2.სკოლებში განხორციელდა  ვიზიტები (რეგიონის სკოლები მცხეთა და ახალგორი) და ჩატარდა ტრენინგი უფასოდ სახანძრო უსაფრთხოებაზე;</a:t>
            </a:r>
            <a:endParaRPr lang="ka-GE" b="1" dirty="0"/>
          </a:p>
          <a:p>
            <a:pPr algn="just"/>
            <a:r>
              <a:rPr lang="ka-GE" b="1" dirty="0"/>
              <a:t>3.კოლეჯის ვებ </a:t>
            </a:r>
            <a:r>
              <a:rPr lang="ka-GE" b="1" dirty="0" smtClean="0"/>
              <a:t>გვერდზედა სოციალური ქსელის გვერდზე  განთავსებულია  რეკლამები;</a:t>
            </a:r>
            <a:endParaRPr lang="ka-GE" b="1" dirty="0"/>
          </a:p>
          <a:p>
            <a:pPr algn="just"/>
            <a:r>
              <a:rPr lang="ka-GE" b="1" dirty="0" smtClean="0"/>
              <a:t>4.განახლებული კატალოგი;</a:t>
            </a:r>
            <a:endParaRPr lang="ka-G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765" y="4460019"/>
            <a:ext cx="3327688" cy="2374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199" y="4443338"/>
            <a:ext cx="2877573" cy="24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008112"/>
          </a:xfrm>
        </p:spPr>
        <p:txBody>
          <a:bodyPr/>
          <a:lstStyle/>
          <a:p>
            <a:r>
              <a:rPr lang="ka-GE" sz="3600" b="1" dirty="0" smtClean="0"/>
              <a:t>შემუშავდა</a:t>
            </a:r>
            <a:br>
              <a:rPr lang="ka-GE" sz="3600" b="1" dirty="0" smtClean="0"/>
            </a:br>
            <a:r>
              <a:rPr lang="ka-GE" sz="3600" b="1" dirty="0" smtClean="0"/>
              <a:t>2021-22 წლის სამოქმედო გეგმა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74" y="1700808"/>
            <a:ext cx="829707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8511574" cy="448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2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7791494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" y="3645024"/>
            <a:ext cx="8900029" cy="11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0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b="1" dirty="0" smtClean="0"/>
              <a:t/>
            </a:r>
            <a:br>
              <a:rPr lang="ka-GE" b="1" dirty="0" smtClean="0"/>
            </a:br>
            <a:r>
              <a:rPr lang="ka-GE" b="1" dirty="0"/>
              <a:t/>
            </a:r>
            <a:br>
              <a:rPr lang="ka-GE" b="1" dirty="0"/>
            </a:br>
            <a:r>
              <a:rPr lang="ka-GE" b="1" dirty="0" smtClean="0"/>
              <a:t>აკადემიის  </a:t>
            </a:r>
            <a:r>
              <a:rPr lang="en-US" b="1" dirty="0"/>
              <a:t>SWOT - </a:t>
            </a:r>
            <a:r>
              <a:rPr lang="en-US" b="1" dirty="0" err="1"/>
              <a:t>ანალიზი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90" y="1556792"/>
            <a:ext cx="7935510" cy="509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7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7772400" cy="576064"/>
          </a:xfrm>
        </p:spPr>
        <p:txBody>
          <a:bodyPr/>
          <a:lstStyle/>
          <a:p>
            <a:r>
              <a:rPr lang="ka-GE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შემუშავების პროცესი</a:t>
            </a:r>
            <a:r>
              <a:rPr lang="en-US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II </a:t>
            </a:r>
            <a:r>
              <a:rPr lang="ka-GE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ეტაპი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264" y="908720"/>
            <a:ext cx="87849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2020 </a:t>
            </a:r>
            <a:r>
              <a:rPr lang="ka-GE" dirty="0"/>
              <a:t>წლის </a:t>
            </a:r>
            <a:r>
              <a:rPr lang="en-US" dirty="0"/>
              <a:t>2</a:t>
            </a:r>
            <a:r>
              <a:rPr lang="ka-GE" dirty="0"/>
              <a:t>1 იანვარს შპს ბიზნესისა და ტექნოლოგიების აკადემიაში ჩატარდა პროფესიული განათლების მასწავლებელთათვის სამუშაო ვორქშოპი/ ტრენინგი თემაზე: შეფასება პროფესიულ </a:t>
            </a:r>
            <a:r>
              <a:rPr lang="ka-GE" dirty="0" smtClean="0"/>
              <a:t>განათლებაში</a:t>
            </a:r>
            <a:r>
              <a:rPr lang="en-US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dirty="0"/>
              <a:t>ვორქშოპის მეორე ნაწილი დაეთმო აკადემიის </a:t>
            </a:r>
            <a:r>
              <a:rPr lang="en-US" dirty="0" err="1"/>
              <a:t>swot</a:t>
            </a:r>
            <a:r>
              <a:rPr lang="en-US" dirty="0"/>
              <a:t> </a:t>
            </a:r>
            <a:r>
              <a:rPr lang="ka-GE" dirty="0"/>
              <a:t>ანალიზზე მუშაობას, მასწავლებლები დაიყვნენ ოთხ ჯგუფად და იმუშავეს დაწესებულების ძლიერ, სუსტ მხარეებზე, ჩამოაყალიბეს საფრთხეები და შესაძლებლობები, თითოეულ ჯგუფში ფასილიტაციას უწევდა ადმინისტრაციის თანამშრომლები. </a:t>
            </a:r>
            <a:endParaRPr lang="ka-G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dirty="0" smtClean="0"/>
              <a:t>სამუშაო </a:t>
            </a:r>
            <a:r>
              <a:rPr lang="ka-GE" dirty="0"/>
              <a:t>ჯგუფებმა წარმოადგინეს პრეზენტაციები და განხორციელდა მათი განხილვა, ამ ნაწილში ასევე წარმოდგენილი იქნა ბაზალეთზე ადმინისტრაციის მიერ შემუშავებული სვოტ ანალიზის შედეგები და მოხდა </a:t>
            </a:r>
            <a:r>
              <a:rPr lang="ka-GE" dirty="0" smtClean="0"/>
              <a:t>მათი</a:t>
            </a:r>
            <a:r>
              <a:rPr lang="en-US" dirty="0" smtClean="0"/>
              <a:t> </a:t>
            </a:r>
            <a:r>
              <a:rPr lang="ka-GE" dirty="0" smtClean="0"/>
              <a:t>შედარება </a:t>
            </a:r>
            <a:r>
              <a:rPr lang="ka-GE" dirty="0"/>
              <a:t>-შეჯერება.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03" y="4093610"/>
            <a:ext cx="2436730" cy="2488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2" y="4063939"/>
            <a:ext cx="2413502" cy="2517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576" y="4063939"/>
            <a:ext cx="2148696" cy="2517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954" y="4080195"/>
            <a:ext cx="2165273" cy="25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882047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7638"/>
            <a:ext cx="7935510" cy="1147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" y="3429000"/>
            <a:ext cx="7431454" cy="1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37767" y="2967335"/>
            <a:ext cx="39624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a-GE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83940"/>
            <a:ext cx="7382896" cy="585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19056" cy="1071401"/>
          </a:xfrm>
        </p:spPr>
        <p:txBody>
          <a:bodyPr/>
          <a:lstStyle/>
          <a:p>
            <a:r>
              <a:rPr lang="ka-GE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შემუშავების პროცესი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3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III </a:t>
            </a:r>
            <a:r>
              <a:rPr lang="ka-GE" sz="3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ეტაპი</a:t>
            </a:r>
            <a:endParaRPr lang="en-US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104" y="1346039"/>
            <a:ext cx="3312368" cy="452596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25914" y="1304329"/>
            <a:ext cx="447484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ka-GE" sz="2400" dirty="0" smtClean="0"/>
              <a:t>ინფორმაციის შეჯამება;</a:t>
            </a:r>
          </a:p>
          <a:p>
            <a:pPr algn="just"/>
            <a:endParaRPr lang="ka-GE" sz="2400" dirty="0" smtClean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ka-GE" sz="2400" dirty="0" smtClean="0"/>
              <a:t>სამოქმედო გეგმის პროექტის შედგენა;</a:t>
            </a:r>
          </a:p>
          <a:p>
            <a:pPr algn="just"/>
            <a:endParaRPr lang="ka-GE" sz="24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ka-GE" sz="2400" dirty="0" smtClean="0"/>
              <a:t>განხილვები;</a:t>
            </a:r>
          </a:p>
          <a:p>
            <a:pPr algn="just"/>
            <a:endParaRPr lang="ka-GE" sz="24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ka-GE" sz="2400" dirty="0" smtClean="0"/>
              <a:t>გეგმის დამტკიცება რექტორის ბრძანებით 2020 წლის 23 მარტი;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056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8614"/>
            <a:ext cx="8229600" cy="922114"/>
          </a:xfrm>
        </p:spPr>
        <p:txBody>
          <a:bodyPr/>
          <a:lstStyle/>
          <a:p>
            <a:r>
              <a:rPr lang="ka-GE" sz="3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რას ემსახურება   ანგარიშგება?</a:t>
            </a:r>
            <a:endParaRPr lang="en-US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95672" y="836712"/>
            <a:ext cx="745232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/>
              <a:t> </a:t>
            </a:r>
            <a:r>
              <a:rPr lang="ka-GE" sz="1600" dirty="0"/>
              <a:t>ანგარიშგების პერიოდი და ფორმა არის ერთგვარი შეთანხმება თანამშრომლებს შორის იმაზე, თუ, სტრატეგიული მიზნების მიღწევის გზაზე არსებული პროგრესიის </a:t>
            </a:r>
            <a:r>
              <a:rPr lang="ka-GE" sz="1600" dirty="0" smtClean="0"/>
              <a:t>შესახებ, შეგროვებულ </a:t>
            </a:r>
            <a:r>
              <a:rPr lang="ka-GE" sz="1600" dirty="0"/>
              <a:t>მონაცემებზე დაყრდნობით, რა სიხშირით და რა ფორმით მოამზადებენ ანგარიშებს.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sz="1600" dirty="0" smtClean="0"/>
              <a:t>ანგარიშების </a:t>
            </a:r>
            <a:r>
              <a:rPr lang="ka-GE" sz="1600" dirty="0"/>
              <a:t>შუალედური წარმოდგენა დაგეგმილია </a:t>
            </a:r>
            <a:r>
              <a:rPr lang="ka-GE" sz="1600" dirty="0" smtClean="0"/>
              <a:t>ერთწლიანი სამოქმედო </a:t>
            </a:r>
            <a:r>
              <a:rPr lang="ka-GE" sz="1600" dirty="0"/>
              <a:t>გეგმის 6 თვეში ერთხელ და შვიდ წლიანი სტრატეგიული გეგმის 1 წელში ერთხელ, გეგმების შესრულების მონიტორინგი ევალება დაწესებულების </a:t>
            </a:r>
            <a:r>
              <a:rPr lang="ka-GE" sz="1600" dirty="0" smtClean="0"/>
              <a:t>რექტორს და </a:t>
            </a:r>
            <a:r>
              <a:rPr lang="ka-GE" sz="1600" dirty="0"/>
              <a:t>ხარისხის უზრუნველყოფის სამსახურის მენეჯერს. </a:t>
            </a:r>
            <a:endParaRPr lang="ka-GE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sz="1600" dirty="0" smtClean="0"/>
              <a:t>სამოქმედო </a:t>
            </a:r>
            <a:r>
              <a:rPr lang="ka-GE" sz="1600" dirty="0"/>
              <a:t>და სტრატეგიული გეგმების მონიტორინგისას განხილულია შემდეგი საკთხები:</a:t>
            </a:r>
          </a:p>
          <a:p>
            <a:pPr algn="just"/>
            <a:r>
              <a:rPr lang="ka-GE" sz="1600" dirty="0" smtClean="0"/>
              <a:t> </a:t>
            </a:r>
            <a:r>
              <a:rPr lang="ka-GE" sz="1600" b="1" dirty="0">
                <a:solidFill>
                  <a:srgbClr val="FF0000"/>
                </a:solidFill>
              </a:rPr>
              <a:t>რა შესრულდა</a:t>
            </a:r>
            <a:r>
              <a:rPr lang="ka-GE" sz="1600" b="1" dirty="0" smtClean="0">
                <a:solidFill>
                  <a:srgbClr val="FF0000"/>
                </a:solidFill>
              </a:rPr>
              <a:t>?  </a:t>
            </a:r>
            <a:r>
              <a:rPr lang="ka-GE" sz="1600" b="1" dirty="0">
                <a:solidFill>
                  <a:srgbClr val="FF0000"/>
                </a:solidFill>
              </a:rPr>
              <a:t>რისი განხორციელება შეფერხდა</a:t>
            </a:r>
            <a:r>
              <a:rPr lang="ka-GE" sz="1600" b="1" dirty="0" smtClean="0">
                <a:solidFill>
                  <a:srgbClr val="FF0000"/>
                </a:solidFill>
              </a:rPr>
              <a:t>?  </a:t>
            </a:r>
            <a:r>
              <a:rPr lang="ka-GE" sz="1600" b="1" dirty="0">
                <a:solidFill>
                  <a:srgbClr val="FF0000"/>
                </a:solidFill>
              </a:rPr>
              <a:t>რომელმა ამოცანამ დაკარგა აქტუალობა და საჭიროა, რომ ამოღებული იქნას გეგმიდან</a:t>
            </a:r>
            <a:r>
              <a:rPr lang="ka-GE" sz="1600" b="1" dirty="0" smtClean="0">
                <a:solidFill>
                  <a:srgbClr val="FF0000"/>
                </a:solidFill>
              </a:rPr>
              <a:t>?  </a:t>
            </a:r>
            <a:r>
              <a:rPr lang="ka-GE" sz="1600" b="1" dirty="0">
                <a:solidFill>
                  <a:srgbClr val="FF0000"/>
                </a:solidFill>
              </a:rPr>
              <a:t>რომელიმე ამოცანის დამატება ხომ არაა საჭირო</a:t>
            </a:r>
            <a:r>
              <a:rPr lang="ka-GE" sz="1600" b="1" dirty="0" smtClean="0">
                <a:solidFill>
                  <a:srgbClr val="FF0000"/>
                </a:solidFill>
              </a:rPr>
              <a:t>? </a:t>
            </a:r>
            <a:r>
              <a:rPr lang="ka-GE" sz="1600" b="1" dirty="0">
                <a:solidFill>
                  <a:srgbClr val="FF0000"/>
                </a:solidFill>
              </a:rPr>
              <a:t>როგორ მივყვებით განხორციელების ვადებს და ა.შ.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sz="1600" dirty="0" smtClean="0"/>
              <a:t> </a:t>
            </a:r>
            <a:r>
              <a:rPr lang="ka-GE" sz="1600" dirty="0"/>
              <a:t>სამოქმედო გეგმის შესრულების შედეგები ცნობილი და გაზიარებული უნდა იქნეს სამუშაო შეხვედრაზე, რომელსაც უნდა დაესწროს ადმინისტრაციის </a:t>
            </a:r>
            <a:r>
              <a:rPr lang="ka-GE" sz="1600" dirty="0" smtClean="0"/>
              <a:t>თანამშრომლები, საგანმანთლებლო </a:t>
            </a:r>
            <a:r>
              <a:rPr lang="ka-GE" sz="1600" dirty="0"/>
              <a:t>პროგრამის ხელმძღვანელები, პროფესიული მასწავლებლები და სხვა</a:t>
            </a:r>
            <a:r>
              <a:rPr lang="ka-GE" sz="1600" dirty="0" smtClean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sz="1600" dirty="0" smtClean="0"/>
              <a:t> </a:t>
            </a:r>
            <a:r>
              <a:rPr lang="ka-GE" sz="1600" dirty="0"/>
              <a:t>გეგმების ანგარიშები უნდა განთავსდეს დაწესებულების ვებ-გვერდზე</a:t>
            </a:r>
            <a:r>
              <a:rPr lang="ka-GE" sz="1600" dirty="0" smtClean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sz="1600" dirty="0" smtClean="0"/>
              <a:t> </a:t>
            </a:r>
            <a:r>
              <a:rPr lang="ka-GE" sz="1600" dirty="0"/>
              <a:t>სამოქმედო გეგმის შესრულების ანალიზიდან გამომდინარე, შესაძლოა გადაიხედოს სტრატეგიული გეგმა/შევიდეს ცვლილებები.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80" y="1196752"/>
            <a:ext cx="177775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7928"/>
          </a:xfrm>
        </p:spPr>
        <p:txBody>
          <a:bodyPr/>
          <a:lstStyle/>
          <a:p>
            <a:r>
              <a:rPr lang="ka-GE" sz="3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შუალედური და საბოლოო ანგარიშგება!</a:t>
            </a:r>
            <a:endParaRPr lang="en-US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869159"/>
            <a:ext cx="2808312" cy="1418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409" y="4869159"/>
            <a:ext cx="3024336" cy="1321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56" y="1153309"/>
            <a:ext cx="2851648" cy="2103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820" y="3298638"/>
            <a:ext cx="2880320" cy="14188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4862" y="872566"/>
            <a:ext cx="61197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 smtClean="0"/>
              <a:t>ბიზნესისა </a:t>
            </a:r>
            <a:r>
              <a:rPr lang="ka-GE" dirty="0"/>
              <a:t>და ტექნოლოგიების აკადემიის ხარისხის უზრუნველყოფის სამსახურის მენეჯერმა ალინა კუპრავამ ადმინისტრაციას პლათფორმა </a:t>
            </a:r>
            <a:r>
              <a:rPr lang="en-US" dirty="0"/>
              <a:t>Zoom-</a:t>
            </a:r>
            <a:r>
              <a:rPr lang="ka-GE" dirty="0"/>
              <a:t>ის საშუალებით კოლეგებთან ერთად განიხილეს ერთწლიანი სამოქმედო გეგმის  შუალედური </a:t>
            </a:r>
            <a:r>
              <a:rPr lang="ka-GE" dirty="0" smtClean="0"/>
              <a:t>ანგარიშის წარმოდგენის ფორმა.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 smtClean="0"/>
              <a:t>ადმინისტრაციულმა პერსონალმა მოხსენებითი ბარათებით წარუდგინეს რექტორს, მის კომპეტენციას მიკუთვნებული აქტივობების შესრულების/არშესრულების  შესახებ ანგარიშები;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a-GE" dirty="0" smtClean="0"/>
              <a:t>რექტორის ბრძანებით შეიქმნა სამუშაო ჯგუფი საბოლოო აგნარიშგების მოსამზადებლად!</a:t>
            </a:r>
          </a:p>
          <a:p>
            <a:endParaRPr lang="ka-GE" dirty="0" smtClean="0"/>
          </a:p>
        </p:txBody>
      </p:sp>
    </p:spTree>
    <p:extLst>
      <p:ext uri="{BB962C8B-B14F-4D97-AF65-F5344CB8AC3E}">
        <p14:creationId xmlns:p14="http://schemas.microsoft.com/office/powerpoint/2010/main" val="310518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/>
          <a:lstStyle/>
          <a:p>
            <a:r>
              <a:rPr lang="ka-GE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სამოქმედო გეგმის დეტალური ანგარიში!</a:t>
            </a:r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65334"/>
            <a:ext cx="6400800" cy="1656184"/>
          </a:xfrm>
        </p:spPr>
        <p:txBody>
          <a:bodyPr/>
          <a:lstStyle/>
          <a:p>
            <a:r>
              <a:rPr lang="ka-GE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2020 წლის 1 აპრილი</a:t>
            </a:r>
          </a:p>
          <a:p>
            <a:r>
              <a:rPr lang="ka-GE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2021 წლის 31 მარტი</a:t>
            </a:r>
            <a:endParaRPr 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1187624" y="3861048"/>
            <a:ext cx="640080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861048"/>
            <a:ext cx="403244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1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150714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 smtClean="0"/>
              <a:t>1. პროფესიული </a:t>
            </a:r>
            <a:r>
              <a:rPr lang="ka-GE" sz="1600" b="1" dirty="0"/>
              <a:t>საგანმანათლებლო პროგრამების სპექტრის გაფართოება კონტიგენტის რაოდენობის გაზრდა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691680" y="476672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სტრატეგიული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მიზანი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1</a:t>
            </a:r>
            <a:endParaRPr lang="ka-GE" sz="1600" b="1" dirty="0" smtClean="0">
              <a:solidFill>
                <a:srgbClr val="000000"/>
              </a:solidFill>
              <a:latin typeface="Sylfaen" panose="010A0502050306030303" pitchFamily="18" charset="0"/>
              <a:ea typeface="FreeSans"/>
              <a:cs typeface="FreeSans"/>
            </a:endParaRPr>
          </a:p>
          <a:p>
            <a:pPr algn="ctr"/>
            <a:r>
              <a:rPr lang="ka-GE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პროფესიული 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საგანმანათლებლო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პროგრამების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განვითარება</a:t>
            </a:r>
            <a:endParaRPr lang="en-US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2555776" y="2996948"/>
            <a:ext cx="4009588" cy="27363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a-GE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a-GE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 წლის  30 ივლისის პროფესიული საგანმანათლებლო დაწესებულებების ავტორიზაციის საბჭოს გადაწყვეტილებით  საექთნო განათლების პროგრამაზე აკადემიამ 28-ით გაზარდა სტუდენტთა ზღვრული ოდენობა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88801"/>
            <a:ext cx="1666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012" y="150714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a-GE" sz="1600" b="1" dirty="0" smtClean="0"/>
              <a:t>სტრატეგიული ამოცანა:</a:t>
            </a:r>
          </a:p>
          <a:p>
            <a:pPr algn="ctr"/>
            <a:r>
              <a:rPr lang="ka-GE" sz="1600" b="1" dirty="0" smtClean="0"/>
              <a:t>2. </a:t>
            </a:r>
            <a:r>
              <a:rPr lang="ka-GE" sz="1600" b="1" dirty="0"/>
              <a:t>პროფესიული საგანმანათლებლო </a:t>
            </a:r>
            <a:r>
              <a:rPr lang="ka-GE" sz="1600" b="1" dirty="0" smtClean="0"/>
              <a:t>პროგრამების </a:t>
            </a:r>
            <a:r>
              <a:rPr lang="ka-GE" sz="1600" b="1" dirty="0"/>
              <a:t>დამატება 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691680" y="476672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სტრატეგიული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მიზანი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1</a:t>
            </a:r>
            <a:endParaRPr lang="ka-GE" sz="1600" b="1" dirty="0" smtClean="0">
              <a:solidFill>
                <a:srgbClr val="000000"/>
              </a:solidFill>
              <a:latin typeface="Sylfaen" panose="010A0502050306030303" pitchFamily="18" charset="0"/>
              <a:ea typeface="FreeSans"/>
              <a:cs typeface="FreeSans"/>
            </a:endParaRPr>
          </a:p>
          <a:p>
            <a:pPr algn="ctr"/>
            <a:r>
              <a:rPr lang="ka-GE" sz="1600" b="1" dirty="0" smtClean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პროფესიული 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საგანმანათლებლო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პროგრამების</a:t>
            </a:r>
            <a:r>
              <a:rPr lang="en-US" sz="1600" b="1" dirty="0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ylfaen" panose="010A0502050306030303" pitchFamily="18" charset="0"/>
                <a:ea typeface="FreeSans"/>
                <a:cs typeface="FreeSans"/>
              </a:rPr>
              <a:t>განვითარება</a:t>
            </a:r>
            <a:endParaRPr lang="en-US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2771800" y="2449701"/>
            <a:ext cx="3816424" cy="21638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სტრატეგიული ამოცანა შესრულებულია </a:t>
            </a:r>
          </a:p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 წლის  30 ივლისის პროფესიული საგანმანათლებლო დაწესებულებების ავტორიზაციის საბჭოს გადაწყვეტილებით  დამატებულ იქნა შემდეგი პროგრამები: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1560" y="4725144"/>
            <a:ext cx="2831085" cy="11208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საექთნო განათლება </a:t>
            </a:r>
          </a:p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ქ. საჩხერე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60032" y="4725144"/>
            <a:ext cx="2830194" cy="11208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ვებტექნოლოგიები</a:t>
            </a:r>
          </a:p>
          <a:p>
            <a:pPr algn="ctr"/>
            <a:r>
              <a:rPr lang="ka-GE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ქ.თბილისი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643" y="5556957"/>
            <a:ext cx="1642542" cy="12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ientiri umusik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10961</TotalTime>
  <Pages>0</Pages>
  <Words>1530</Words>
  <Characters>0</Characters>
  <Application>Microsoft Office PowerPoint</Application>
  <DocSecurity>0</DocSecurity>
  <PresentationFormat>On-screen Show (4:3)</PresentationFormat>
  <Lines>0</Lines>
  <Paragraphs>238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orientiri umusikot</vt:lpstr>
      <vt:lpstr>PowerPoint Presentation</vt:lpstr>
      <vt:lpstr>შემუშავების პროცესი I ეტაპი</vt:lpstr>
      <vt:lpstr>შემუშავების პროცესი II ეტაპი</vt:lpstr>
      <vt:lpstr>შემუშავების პროცესი III ეტაპი</vt:lpstr>
      <vt:lpstr>რას ემსახურება   ანგარიშგება?</vt:lpstr>
      <vt:lpstr>შუალედური და საბოლოო ანგარიშგება!</vt:lpstr>
      <vt:lpstr>სამოქმედო გეგმის დეტალური ანგარიში!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შემუშავდა 2021-22 წლის სამოქმედო გეგმა</vt:lpstr>
      <vt:lpstr>PowerPoint Presentation</vt:lpstr>
      <vt:lpstr>PowerPoint Presentation</vt:lpstr>
      <vt:lpstr>  აკადემიის  SWOT - ანალიზი   </vt:lpstr>
      <vt:lpstr>PowerPoint Presentation</vt:lpstr>
      <vt:lpstr> </vt:lpstr>
      <vt:lpstr>PowerPoint Presentation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Alina</cp:lastModifiedBy>
  <cp:revision>839</cp:revision>
  <cp:lastPrinted>1899-12-30T00:00:00Z</cp:lastPrinted>
  <dcterms:created xsi:type="dcterms:W3CDTF">2016-04-06T07:49:35Z</dcterms:created>
  <dcterms:modified xsi:type="dcterms:W3CDTF">2023-03-07T12:28:55Z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1033-8.1.0.3018</vt:lpwstr>
  </property>
</Properties>
</file>